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71" r:id="rId10"/>
    <p:sldId id="264" r:id="rId11"/>
    <p:sldId id="272" r:id="rId12"/>
    <p:sldId id="265" r:id="rId13"/>
    <p:sldId id="273" r:id="rId14"/>
    <p:sldId id="266" r:id="rId15"/>
    <p:sldId id="267" r:id="rId16"/>
    <p:sldId id="268" r:id="rId17"/>
    <p:sldId id="269" r:id="rId18"/>
    <p:sldId id="270"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0" d="100"/>
          <a:sy n="30" d="100"/>
        </p:scale>
        <p:origin x="8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Riedle" userId="94f1d74b3ad3693d" providerId="LiveId" clId="{929A7725-FAFD-4BF9-91F0-F11B023EF249}"/>
    <pc:docChg chg="modSld">
      <pc:chgData name="Jamie Riedle" userId="94f1d74b3ad3693d" providerId="LiveId" clId="{929A7725-FAFD-4BF9-91F0-F11B023EF249}" dt="2024-01-10T16:35:44.531" v="1" actId="2711"/>
      <pc:docMkLst>
        <pc:docMk/>
      </pc:docMkLst>
      <pc:sldChg chg="modSp mod">
        <pc:chgData name="Jamie Riedle" userId="94f1d74b3ad3693d" providerId="LiveId" clId="{929A7725-FAFD-4BF9-91F0-F11B023EF249}" dt="2024-01-10T16:35:38.722" v="0" actId="2711"/>
        <pc:sldMkLst>
          <pc:docMk/>
          <pc:sldMk cId="2399213025" sldId="272"/>
        </pc:sldMkLst>
        <pc:spChg chg="mod">
          <ac:chgData name="Jamie Riedle" userId="94f1d74b3ad3693d" providerId="LiveId" clId="{929A7725-FAFD-4BF9-91F0-F11B023EF249}" dt="2024-01-10T16:35:38.722" v="0" actId="2711"/>
          <ac:spMkLst>
            <pc:docMk/>
            <pc:sldMk cId="2399213025" sldId="272"/>
            <ac:spMk id="202" creationId="{00000000-0000-0000-0000-000000000000}"/>
          </ac:spMkLst>
        </pc:spChg>
      </pc:sldChg>
      <pc:sldChg chg="modSp mod">
        <pc:chgData name="Jamie Riedle" userId="94f1d74b3ad3693d" providerId="LiveId" clId="{929A7725-FAFD-4BF9-91F0-F11B023EF249}" dt="2024-01-10T16:35:44.531" v="1" actId="2711"/>
        <pc:sldMkLst>
          <pc:docMk/>
          <pc:sldMk cId="3336764" sldId="273"/>
        </pc:sldMkLst>
        <pc:spChg chg="mod">
          <ac:chgData name="Jamie Riedle" userId="94f1d74b3ad3693d" providerId="LiveId" clId="{929A7725-FAFD-4BF9-91F0-F11B023EF249}" dt="2024-01-10T16:35:44.531" v="1" actId="2711"/>
          <ac:spMkLst>
            <pc:docMk/>
            <pc:sldMk cId="3336764" sldId="273"/>
            <ac:spMk id="2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1143000" y="685800"/>
            <a:ext cx="4572000" cy="3429000"/>
          </a:xfrm>
          <a:prstGeom prst="rect">
            <a:avLst/>
          </a:prstGeom>
        </p:spPr>
        <p:txBody>
          <a:bodyPr/>
          <a:lstStyle/>
          <a:p>
            <a:endParaRPr/>
          </a:p>
        </p:txBody>
      </p:sp>
      <p:sp>
        <p:nvSpPr>
          <p:cNvPr id="161" name="Shape 1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228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grpSp>
        <p:nvGrpSpPr>
          <p:cNvPr id="151" name="Group 4"/>
          <p:cNvGrpSpPr/>
          <p:nvPr/>
        </p:nvGrpSpPr>
        <p:grpSpPr>
          <a:xfrm>
            <a:off x="3048000" y="12245007"/>
            <a:ext cx="18288000" cy="1470993"/>
            <a:chOff x="0" y="0"/>
            <a:chExt cx="18288000" cy="1470991"/>
          </a:xfrm>
        </p:grpSpPr>
        <p:sp>
          <p:nvSpPr>
            <p:cNvPr id="149" name="Rectangle 5"/>
            <p:cNvSpPr/>
            <p:nvPr/>
          </p:nvSpPr>
          <p:spPr>
            <a:xfrm>
              <a:off x="0" y="0"/>
              <a:ext cx="18288000" cy="1470992"/>
            </a:xfrm>
            <a:prstGeom prst="rect">
              <a:avLst/>
            </a:prstGeom>
            <a:solidFill>
              <a:srgbClr val="20CCC2"/>
            </a:solidFill>
            <a:ln w="12700" cap="flat">
              <a:noFill/>
              <a:miter lim="400000"/>
            </a:ln>
            <a:effectLst/>
          </p:spPr>
          <p:txBody>
            <a:bodyPr wrap="square" lIns="91439" tIns="91439" rIns="91439" bIns="91439" numCol="1" anchor="ctr">
              <a:noAutofit/>
            </a:bodyPr>
            <a:lstStyle/>
            <a:p>
              <a:pPr defTabSz="914400">
                <a:defRPr sz="3600">
                  <a:solidFill>
                    <a:srgbClr val="FFFFFF"/>
                  </a:solidFill>
                  <a:latin typeface="Helvetica"/>
                  <a:ea typeface="Helvetica"/>
                  <a:cs typeface="Helvetica"/>
                  <a:sym typeface="Helvetica"/>
                </a:defRPr>
              </a:pPr>
              <a:endParaRPr/>
            </a:p>
          </p:txBody>
        </p:sp>
        <p:pic>
          <p:nvPicPr>
            <p:cNvPr id="150" name="Picture 6" descr="Picture 6"/>
            <p:cNvPicPr>
              <a:picLocks noChangeAspect="1"/>
            </p:cNvPicPr>
            <p:nvPr/>
          </p:nvPicPr>
          <p:blipFill>
            <a:blip r:embed="rId2"/>
            <a:stretch>
              <a:fillRect/>
            </a:stretch>
          </p:blipFill>
          <p:spPr>
            <a:xfrm>
              <a:off x="524447" y="381435"/>
              <a:ext cx="3231559" cy="606231"/>
            </a:xfrm>
            <a:prstGeom prst="rect">
              <a:avLst/>
            </a:prstGeom>
            <a:ln w="12700" cap="flat">
              <a:noFill/>
              <a:miter lim="400000"/>
            </a:ln>
            <a:effectLst/>
          </p:spPr>
        </p:pic>
      </p:grpSp>
      <p:sp>
        <p:nvSpPr>
          <p:cNvPr id="152" name="Title Text"/>
          <p:cNvSpPr txBox="1">
            <a:spLocks noGrp="1"/>
          </p:cNvSpPr>
          <p:nvPr>
            <p:ph type="title"/>
          </p:nvPr>
        </p:nvSpPr>
        <p:spPr>
          <a:xfrm>
            <a:off x="4305300" y="730256"/>
            <a:ext cx="15773400" cy="2651126"/>
          </a:xfrm>
          <a:prstGeom prst="rect">
            <a:avLst/>
          </a:prstGeom>
        </p:spPr>
        <p:txBody>
          <a:bodyPr lIns="91439" tIns="91439" rIns="91439" bIns="91439"/>
          <a:lstStyle>
            <a:lvl1pPr defTabSz="1828800">
              <a:lnSpc>
                <a:spcPct val="90000"/>
              </a:lnSpc>
              <a:defRPr sz="8800" b="0" spc="0">
                <a:solidFill>
                  <a:srgbClr val="062028"/>
                </a:solidFill>
                <a:latin typeface="Helvetica"/>
                <a:ea typeface="Helvetica"/>
                <a:cs typeface="Helvetica"/>
                <a:sym typeface="Helvetica"/>
              </a:defRPr>
            </a:lvl1pPr>
          </a:lstStyle>
          <a:p>
            <a:r>
              <a:t>Title Text</a:t>
            </a:r>
          </a:p>
        </p:txBody>
      </p:sp>
      <p:sp>
        <p:nvSpPr>
          <p:cNvPr id="153" name="Body Level One…"/>
          <p:cNvSpPr txBox="1">
            <a:spLocks noGrp="1"/>
          </p:cNvSpPr>
          <p:nvPr>
            <p:ph type="body" sz="quarter" idx="1"/>
          </p:nvPr>
        </p:nvSpPr>
        <p:spPr>
          <a:xfrm>
            <a:off x="4305300" y="3651250"/>
            <a:ext cx="7772400" cy="8331484"/>
          </a:xfrm>
          <a:prstGeom prst="rect">
            <a:avLst/>
          </a:prstGeom>
        </p:spPr>
        <p:txBody>
          <a:bodyPr lIns="91439" tIns="91439" rIns="91439" bIns="91439"/>
          <a:lstStyle>
            <a:lvl1pPr marL="457200" indent="-457200" defTabSz="1828800">
              <a:spcBef>
                <a:spcPts val="2000"/>
              </a:spcBef>
              <a:buSzPct val="100000"/>
              <a:buFont typeface="Arial"/>
              <a:defRPr sz="5600">
                <a:solidFill>
                  <a:srgbClr val="062028"/>
                </a:solidFill>
                <a:latin typeface="Helvetica"/>
                <a:ea typeface="Helvetica"/>
                <a:cs typeface="Helvetica"/>
                <a:sym typeface="Helvetica"/>
              </a:defRPr>
            </a:lvl1pPr>
            <a:lvl2pPr marL="990600" indent="-533400" defTabSz="1828800">
              <a:spcBef>
                <a:spcPts val="2000"/>
              </a:spcBef>
              <a:buSzPct val="100000"/>
              <a:buFont typeface="Arial"/>
              <a:defRPr sz="5600">
                <a:solidFill>
                  <a:srgbClr val="062028"/>
                </a:solidFill>
                <a:latin typeface="Helvetica"/>
                <a:ea typeface="Helvetica"/>
                <a:cs typeface="Helvetica"/>
                <a:sym typeface="Helvetica"/>
              </a:defRPr>
            </a:lvl2pPr>
            <a:lvl3pPr marL="1554479" indent="-640079" defTabSz="1828800">
              <a:spcBef>
                <a:spcPts val="2000"/>
              </a:spcBef>
              <a:buSzPct val="100000"/>
              <a:buFont typeface="Arial"/>
              <a:defRPr sz="5600">
                <a:solidFill>
                  <a:srgbClr val="062028"/>
                </a:solidFill>
                <a:latin typeface="Helvetica"/>
                <a:ea typeface="Helvetica"/>
                <a:cs typeface="Helvetica"/>
                <a:sym typeface="Helvetica"/>
              </a:defRPr>
            </a:lvl3pPr>
            <a:lvl4pPr marL="2082800" indent="-711200" defTabSz="1828800">
              <a:spcBef>
                <a:spcPts val="2000"/>
              </a:spcBef>
              <a:buSzPct val="100000"/>
              <a:buFont typeface="Arial"/>
              <a:defRPr sz="5600">
                <a:solidFill>
                  <a:srgbClr val="062028"/>
                </a:solidFill>
                <a:latin typeface="Helvetica"/>
                <a:ea typeface="Helvetica"/>
                <a:cs typeface="Helvetica"/>
                <a:sym typeface="Helvetica"/>
              </a:defRPr>
            </a:lvl4pPr>
            <a:lvl5pPr marL="2540000" indent="-711200" defTabSz="1828800">
              <a:spcBef>
                <a:spcPts val="2000"/>
              </a:spcBef>
              <a:buSzPct val="100000"/>
              <a:buFont typeface="Arial"/>
              <a:defRPr sz="5600">
                <a:solidFill>
                  <a:srgbClr val="062028"/>
                </a:solidFill>
                <a:latin typeface="Helvetica"/>
                <a:ea typeface="Helvetica"/>
                <a:cs typeface="Helvetica"/>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1887200" y="12344400"/>
            <a:ext cx="4267200" cy="736601"/>
          </a:xfrm>
          <a:prstGeom prst="rect">
            <a:avLst/>
          </a:prstGeom>
        </p:spPr>
        <p:txBody>
          <a:bodyPr lIns="91439" tIns="91439" rIns="91439" bIns="91439" anchor="ctr"/>
          <a:lstStyle>
            <a:lvl1pPr algn="r" defTabSz="914400">
              <a:defRPr sz="2400">
                <a:solidFill>
                  <a:srgbClr val="062028"/>
                </a:solidFill>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HeartlandHOUSEDwithHCoCLogo-1.png" descr="HeartlandHOUSEDwithHCoCLogo-1.png"/>
          <p:cNvPicPr>
            <a:picLocks noChangeAspect="1"/>
          </p:cNvPicPr>
          <p:nvPr/>
        </p:nvPicPr>
        <p:blipFill>
          <a:blip r:embed="rId2"/>
          <a:stretch>
            <a:fillRect/>
          </a:stretch>
        </p:blipFill>
        <p:spPr>
          <a:xfrm>
            <a:off x="827583" y="2567880"/>
            <a:ext cx="22728834" cy="858024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1" name="NewHCoClogo.png" descr="NewHCoClogo.png"/>
          <p:cNvPicPr>
            <a:picLocks noChangeAspect="1"/>
          </p:cNvPicPr>
          <p:nvPr/>
        </p:nvPicPr>
        <p:blipFill>
          <a:blip r:embed="rId2"/>
          <a:stretch>
            <a:fillRect/>
          </a:stretch>
        </p:blipFill>
        <p:spPr>
          <a:xfrm>
            <a:off x="18588651" y="7950200"/>
            <a:ext cx="5795349" cy="5795350"/>
          </a:xfrm>
          <a:prstGeom prst="rect">
            <a:avLst/>
          </a:prstGeom>
          <a:ln w="12700">
            <a:miter lim="400000"/>
          </a:ln>
        </p:spPr>
      </p:pic>
      <p:sp>
        <p:nvSpPr>
          <p:cNvPr id="202" name="Step 2: Explain what you are doing and get consent. - Explain why you're there…"/>
          <p:cNvSpPr txBox="1"/>
          <p:nvPr/>
        </p:nvSpPr>
        <p:spPr>
          <a:xfrm>
            <a:off x="1149406" y="3743921"/>
            <a:ext cx="17439245" cy="8412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6000">
                <a:solidFill>
                  <a:srgbClr val="000000"/>
                </a:solidFill>
              </a:defRPr>
            </a:pPr>
            <a:r>
              <a:rPr b="1" dirty="0"/>
              <a:t>Step 2: Explain what you are doing and get consent.</a:t>
            </a:r>
            <a:br>
              <a:rPr dirty="0"/>
            </a:br>
            <a:r>
              <a:rPr dirty="0"/>
              <a:t>- Explain why you're there</a:t>
            </a:r>
          </a:p>
          <a:p>
            <a:pPr>
              <a:defRPr sz="6000">
                <a:solidFill>
                  <a:srgbClr val="000000"/>
                </a:solidFill>
              </a:defRPr>
            </a:pPr>
            <a:r>
              <a:rPr dirty="0"/>
              <a:t>- </a:t>
            </a:r>
            <a:r>
              <a:rPr lang="en-US" dirty="0"/>
              <a:t>Ask them if they have a couple of minutes to complete a survey</a:t>
            </a:r>
          </a:p>
          <a:p>
            <a:pPr>
              <a:defRPr sz="6000">
                <a:solidFill>
                  <a:srgbClr val="000000"/>
                </a:solidFill>
              </a:defRPr>
            </a:pPr>
            <a:r>
              <a:rPr dirty="0"/>
              <a:t>- If they consent to answering your questions, continue with the interview. If they don't thank them for their time and make observations on the form.</a:t>
            </a:r>
          </a:p>
          <a:p>
            <a:pPr algn="l">
              <a:defRPr sz="6000">
                <a:solidFill>
                  <a:srgbClr val="000000"/>
                </a:solidFill>
              </a:defRPr>
            </a:pPr>
            <a:endParaRPr dirty="0"/>
          </a:p>
        </p:txBody>
      </p:sp>
      <p:sp>
        <p:nvSpPr>
          <p:cNvPr id="203" name="TextBox 2"/>
          <p:cNvSpPr txBox="1"/>
          <p:nvPr/>
        </p:nvSpPr>
        <p:spPr>
          <a:xfrm>
            <a:off x="7011928" y="883351"/>
            <a:ext cx="9852145"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STEP BY STEP GUIDE</a:t>
            </a:r>
          </a:p>
        </p:txBody>
      </p:sp>
      <p:sp>
        <p:nvSpPr>
          <p:cNvPr id="3" name="TextBox 2">
            <a:extLst>
              <a:ext uri="{FF2B5EF4-FFF2-40B4-BE49-F238E27FC236}">
                <a16:creationId xmlns:a16="http://schemas.microsoft.com/office/drawing/2014/main" id="{F40589C2-B00E-9695-2ADB-0FA7F9250A53}"/>
              </a:ext>
            </a:extLst>
          </p:cNvPr>
          <p:cNvSpPr txBox="1"/>
          <p:nvPr/>
        </p:nvSpPr>
        <p:spPr>
          <a:xfrm>
            <a:off x="2198314" y="12156480"/>
            <a:ext cx="16390337"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a:solidFill>
                  <a:srgbClr val="000000"/>
                </a:solidFill>
              </a:defRPr>
            </a:pPr>
            <a:r>
              <a:rPr lang="en-US" sz="4800" dirty="0"/>
              <a:t>Let them know they will receive a gift bag for participating!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1" name="NewHCoClogo.png" descr="NewHCoClogo.png"/>
          <p:cNvPicPr>
            <a:picLocks noChangeAspect="1"/>
          </p:cNvPicPr>
          <p:nvPr/>
        </p:nvPicPr>
        <p:blipFill>
          <a:blip r:embed="rId2"/>
          <a:stretch>
            <a:fillRect/>
          </a:stretch>
        </p:blipFill>
        <p:spPr>
          <a:xfrm>
            <a:off x="18588651" y="7920650"/>
            <a:ext cx="5795349" cy="5795350"/>
          </a:xfrm>
          <a:prstGeom prst="rect">
            <a:avLst/>
          </a:prstGeom>
          <a:ln w="12700">
            <a:miter lim="400000"/>
          </a:ln>
        </p:spPr>
      </p:pic>
      <p:sp>
        <p:nvSpPr>
          <p:cNvPr id="202" name="Step 2: Explain what you are doing and get consent. - Explain why you're there…"/>
          <p:cNvSpPr txBox="1"/>
          <p:nvPr/>
        </p:nvSpPr>
        <p:spPr>
          <a:xfrm>
            <a:off x="715518" y="5332017"/>
            <a:ext cx="17873133" cy="6750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rtl="0">
              <a:spcBef>
                <a:spcPts val="0"/>
              </a:spcBef>
              <a:spcAft>
                <a:spcPts val="0"/>
              </a:spcAft>
            </a:pPr>
            <a:r>
              <a:rPr lang="en-US" sz="6000" b="1" dirty="0">
                <a:solidFill>
                  <a:schemeClr val="tx1">
                    <a:lumMod val="50000"/>
                  </a:schemeClr>
                </a:solidFill>
                <a:cs typeface="Times New Roman" panose="02020603050405020304" pitchFamily="18" charset="0"/>
              </a:rPr>
              <a:t>Step 2: Explain what you are doing and get consent.</a:t>
            </a:r>
          </a:p>
          <a:p>
            <a:pPr rtl="0">
              <a:spcBef>
                <a:spcPts val="0"/>
              </a:spcBef>
              <a:spcAft>
                <a:spcPts val="0"/>
              </a:spcAft>
            </a:pPr>
            <a:br>
              <a:rPr lang="en-US" dirty="0"/>
            </a:br>
            <a:r>
              <a:rPr lang="en-US" sz="6000" b="1" i="0" u="none" strike="noStrike" dirty="0">
                <a:solidFill>
                  <a:srgbClr val="000000"/>
                </a:solidFill>
                <a:effectLst/>
              </a:rPr>
              <a:t>Don’t</a:t>
            </a:r>
            <a:r>
              <a:rPr lang="en-US" sz="6000" b="0" i="0" u="none" strike="noStrike" dirty="0">
                <a:solidFill>
                  <a:srgbClr val="000000"/>
                </a:solidFill>
                <a:effectLst/>
              </a:rPr>
              <a:t>: Hand the survey to the client to complete alone, go through it with them.</a:t>
            </a:r>
            <a:endParaRPr lang="en-US" b="0" dirty="0">
              <a:effectLst/>
            </a:endParaRPr>
          </a:p>
          <a:p>
            <a:pPr rtl="0">
              <a:spcBef>
                <a:spcPts val="0"/>
              </a:spcBef>
              <a:spcAft>
                <a:spcPts val="0"/>
              </a:spcAft>
            </a:pPr>
            <a:r>
              <a:rPr lang="en-US" sz="6000" b="1" i="0" u="none" strike="noStrike" dirty="0">
                <a:solidFill>
                  <a:srgbClr val="000000"/>
                </a:solidFill>
                <a:effectLst/>
              </a:rPr>
              <a:t>Don’t</a:t>
            </a:r>
            <a:r>
              <a:rPr lang="en-US" sz="6000" i="0" u="none" strike="noStrike" dirty="0">
                <a:solidFill>
                  <a:srgbClr val="000000"/>
                </a:solidFill>
                <a:effectLst/>
              </a:rPr>
              <a:t>: Assume you know the answers to survey questions.</a:t>
            </a:r>
            <a:endParaRPr lang="en-US" dirty="0"/>
          </a:p>
          <a:p>
            <a:br>
              <a:rPr lang="en-US" dirty="0"/>
            </a:br>
            <a:endParaRPr lang="en-US" dirty="0"/>
          </a:p>
        </p:txBody>
      </p:sp>
      <p:sp>
        <p:nvSpPr>
          <p:cNvPr id="203" name="TextBox 2"/>
          <p:cNvSpPr txBox="1"/>
          <p:nvPr/>
        </p:nvSpPr>
        <p:spPr>
          <a:xfrm>
            <a:off x="7011928" y="883351"/>
            <a:ext cx="9852145" cy="1821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STEP BY STEP GUIDE</a:t>
            </a:r>
          </a:p>
        </p:txBody>
      </p:sp>
    </p:spTree>
    <p:extLst>
      <p:ext uri="{BB962C8B-B14F-4D97-AF65-F5344CB8AC3E}">
        <p14:creationId xmlns:p14="http://schemas.microsoft.com/office/powerpoint/2010/main" val="23992130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6" name="NewHCoClogo.png" descr="NewHCoClogo.png"/>
          <p:cNvPicPr>
            <a:picLocks noChangeAspect="1"/>
          </p:cNvPicPr>
          <p:nvPr/>
        </p:nvPicPr>
        <p:blipFill>
          <a:blip r:embed="rId2"/>
          <a:stretch>
            <a:fillRect/>
          </a:stretch>
        </p:blipFill>
        <p:spPr>
          <a:xfrm>
            <a:off x="18588651" y="7916333"/>
            <a:ext cx="5795349" cy="5795350"/>
          </a:xfrm>
          <a:prstGeom prst="rect">
            <a:avLst/>
          </a:prstGeom>
          <a:ln w="12700">
            <a:miter lim="400000"/>
          </a:ln>
        </p:spPr>
      </p:pic>
      <p:sp>
        <p:nvSpPr>
          <p:cNvPr id="207" name="Step 3: Conduct the interview using the survey form. - Go through each question in the survey form. Remember people have the right not to answer all questions.…"/>
          <p:cNvSpPr txBox="1"/>
          <p:nvPr/>
        </p:nvSpPr>
        <p:spPr>
          <a:xfrm>
            <a:off x="1149406" y="4667250"/>
            <a:ext cx="15883952" cy="656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6000">
                <a:solidFill>
                  <a:srgbClr val="000000"/>
                </a:solidFill>
              </a:defRPr>
            </a:pPr>
            <a:r>
              <a:rPr b="1" dirty="0"/>
              <a:t>Step 3: Conduct the interview using the survey form.</a:t>
            </a:r>
            <a:endParaRPr lang="en-US" b="1" dirty="0"/>
          </a:p>
          <a:p>
            <a:pPr>
              <a:defRPr sz="6000">
                <a:solidFill>
                  <a:srgbClr val="000000"/>
                </a:solidFill>
              </a:defRPr>
            </a:pPr>
            <a:br>
              <a:rPr dirty="0"/>
            </a:br>
            <a:r>
              <a:rPr dirty="0"/>
              <a:t>- Go through each question in the survey form. Remember people have the right not to answer all questions</a:t>
            </a:r>
            <a:r>
              <a:rPr lang="en-US" dirty="0"/>
              <a:t>!</a:t>
            </a:r>
            <a:endParaRPr dirty="0"/>
          </a:p>
          <a:p>
            <a:pPr>
              <a:defRPr sz="6000">
                <a:solidFill>
                  <a:srgbClr val="000000"/>
                </a:solidFill>
              </a:defRPr>
            </a:pPr>
            <a:r>
              <a:rPr dirty="0"/>
              <a:t>- Add any notes that may be helpful.</a:t>
            </a:r>
          </a:p>
        </p:txBody>
      </p:sp>
      <p:sp>
        <p:nvSpPr>
          <p:cNvPr id="208" name="TextBox 2"/>
          <p:cNvSpPr txBox="1"/>
          <p:nvPr/>
        </p:nvSpPr>
        <p:spPr>
          <a:xfrm>
            <a:off x="7011928" y="883351"/>
            <a:ext cx="9852145"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STEP BY STEP GUIDE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6" name="NewHCoClogo.png" descr="NewHCoClogo.png"/>
          <p:cNvPicPr>
            <a:picLocks noChangeAspect="1"/>
          </p:cNvPicPr>
          <p:nvPr/>
        </p:nvPicPr>
        <p:blipFill>
          <a:blip r:embed="rId2"/>
          <a:stretch>
            <a:fillRect/>
          </a:stretch>
        </p:blipFill>
        <p:spPr>
          <a:xfrm>
            <a:off x="18588651" y="7916333"/>
            <a:ext cx="5795349" cy="5795350"/>
          </a:xfrm>
          <a:prstGeom prst="rect">
            <a:avLst/>
          </a:prstGeom>
          <a:ln w="12700">
            <a:miter lim="400000"/>
          </a:ln>
        </p:spPr>
      </p:pic>
      <p:sp>
        <p:nvSpPr>
          <p:cNvPr id="207" name="Step 3: Conduct the interview using the survey form. - Go through each question in the survey form. Remember people have the right not to answer all questions.…"/>
          <p:cNvSpPr txBox="1"/>
          <p:nvPr/>
        </p:nvSpPr>
        <p:spPr>
          <a:xfrm>
            <a:off x="1418812" y="4313713"/>
            <a:ext cx="15445261" cy="5088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6000">
                <a:solidFill>
                  <a:srgbClr val="000000"/>
                </a:solidFill>
              </a:defRPr>
            </a:pPr>
            <a:r>
              <a:rPr b="1" dirty="0"/>
              <a:t>Step 3: Conduct the interview using the survey form.</a:t>
            </a:r>
            <a:endParaRPr lang="en-US" b="1" dirty="0"/>
          </a:p>
          <a:p>
            <a:pPr>
              <a:defRPr sz="6000">
                <a:solidFill>
                  <a:srgbClr val="000000"/>
                </a:solidFill>
              </a:defRPr>
            </a:pPr>
            <a:endParaRPr lang="en-US" b="1" dirty="0"/>
          </a:p>
          <a:p>
            <a:pPr marL="0" marR="0" lvl="0" indent="0" algn="ctr" defTabSz="2438338" rtl="0" eaLnBrk="1" fontAlgn="auto" latinLnBrk="0" hangingPunct="0">
              <a:lnSpc>
                <a:spcPct val="100000"/>
              </a:lnSpc>
              <a:spcBef>
                <a:spcPts val="0"/>
              </a:spcBef>
              <a:spcAft>
                <a:spcPts val="0"/>
              </a:spcAft>
              <a:buClrTx/>
              <a:buSzTx/>
              <a:buFontTx/>
              <a:buNone/>
              <a:tabLst/>
              <a:defRPr/>
            </a:pPr>
            <a:br>
              <a:rPr lang="en-US" dirty="0"/>
            </a:br>
            <a:r>
              <a:rPr kumimoji="0" lang="en-US" sz="6000" b="1" i="0" u="none" strike="noStrike" kern="0" cap="none" spc="0" normalizeH="0" baseline="0" noProof="0" dirty="0">
                <a:ln>
                  <a:noFill/>
                </a:ln>
                <a:solidFill>
                  <a:srgbClr val="000000"/>
                </a:solidFill>
                <a:effectLst/>
                <a:uLnTx/>
                <a:uFillTx/>
                <a:sym typeface="Helvetica Neue"/>
              </a:rPr>
              <a:t>Don’t</a:t>
            </a:r>
            <a:r>
              <a:rPr kumimoji="0" lang="en-US" sz="6000" b="0" i="0" u="none" strike="noStrike" kern="0" cap="none" spc="0" normalizeH="0" baseline="0" noProof="0" dirty="0">
                <a:ln>
                  <a:noFill/>
                </a:ln>
                <a:solidFill>
                  <a:srgbClr val="000000"/>
                </a:solidFill>
                <a:effectLst/>
                <a:uLnTx/>
                <a:uFillTx/>
                <a:sym typeface="Helvetica Neue"/>
              </a:rPr>
              <a:t>: Force people to answer questions if they don’t want to.</a:t>
            </a:r>
            <a:endParaRPr kumimoji="0" lang="en-US" sz="2400" b="0" i="0" u="none" strike="noStrike" kern="0" cap="none" spc="0" normalizeH="0" baseline="0" noProof="0" dirty="0">
              <a:ln>
                <a:noFill/>
              </a:ln>
              <a:solidFill>
                <a:srgbClr val="5E5E5E"/>
              </a:solidFill>
              <a:effectLst/>
              <a:uLnTx/>
              <a:uFillTx/>
              <a:sym typeface="Helvetica Neue"/>
            </a:endParaRPr>
          </a:p>
        </p:txBody>
      </p:sp>
      <p:sp>
        <p:nvSpPr>
          <p:cNvPr id="208" name="TextBox 2"/>
          <p:cNvSpPr txBox="1"/>
          <p:nvPr/>
        </p:nvSpPr>
        <p:spPr>
          <a:xfrm>
            <a:off x="7011928" y="883351"/>
            <a:ext cx="9852145" cy="1821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STEP BY STEP GUIDE</a:t>
            </a:r>
          </a:p>
        </p:txBody>
      </p:sp>
    </p:spTree>
    <p:extLst>
      <p:ext uri="{BB962C8B-B14F-4D97-AF65-F5344CB8AC3E}">
        <p14:creationId xmlns:p14="http://schemas.microsoft.com/office/powerpoint/2010/main" val="33367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11" name="NewHCoClogo.png" descr="NewHCoClogo.png"/>
          <p:cNvPicPr>
            <a:picLocks noChangeAspect="1"/>
          </p:cNvPicPr>
          <p:nvPr/>
        </p:nvPicPr>
        <p:blipFill>
          <a:blip r:embed="rId2"/>
          <a:stretch>
            <a:fillRect/>
          </a:stretch>
        </p:blipFill>
        <p:spPr>
          <a:xfrm>
            <a:off x="18588651" y="7920650"/>
            <a:ext cx="5795349" cy="5795350"/>
          </a:xfrm>
          <a:prstGeom prst="rect">
            <a:avLst/>
          </a:prstGeom>
          <a:ln w="12700">
            <a:miter lim="400000"/>
          </a:ln>
        </p:spPr>
      </p:pic>
      <p:sp>
        <p:nvSpPr>
          <p:cNvPr id="212" name="Step 4: Closing the interview. - Thank the person for their time.…"/>
          <p:cNvSpPr txBox="1"/>
          <p:nvPr/>
        </p:nvSpPr>
        <p:spPr>
          <a:xfrm>
            <a:off x="235005" y="4252425"/>
            <a:ext cx="16415581" cy="656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6000">
                <a:solidFill>
                  <a:srgbClr val="000000"/>
                </a:solidFill>
              </a:defRPr>
            </a:pPr>
            <a:r>
              <a:rPr b="1" dirty="0"/>
              <a:t>Step 4: Closing the interview.</a:t>
            </a:r>
            <a:endParaRPr lang="en-US" b="1" dirty="0"/>
          </a:p>
          <a:p>
            <a:pPr>
              <a:defRPr sz="6000">
                <a:solidFill>
                  <a:srgbClr val="000000"/>
                </a:solidFill>
              </a:defRPr>
            </a:pPr>
            <a:br>
              <a:rPr dirty="0"/>
            </a:br>
            <a:r>
              <a:rPr dirty="0"/>
              <a:t>- Thank the person for their time.</a:t>
            </a:r>
          </a:p>
          <a:p>
            <a:pPr>
              <a:defRPr sz="6000">
                <a:solidFill>
                  <a:srgbClr val="000000"/>
                </a:solidFill>
              </a:defRPr>
            </a:pPr>
            <a:r>
              <a:rPr dirty="0"/>
              <a:t>- Refer them to any services or resources that they may have asked about or may need.</a:t>
            </a:r>
          </a:p>
          <a:p>
            <a:pPr>
              <a:defRPr sz="6000">
                <a:solidFill>
                  <a:srgbClr val="000000"/>
                </a:solidFill>
              </a:defRPr>
            </a:pPr>
            <a:r>
              <a:rPr dirty="0"/>
              <a:t>- Give them a bag.</a:t>
            </a:r>
          </a:p>
          <a:p>
            <a:pPr algn="l">
              <a:defRPr sz="6000">
                <a:solidFill>
                  <a:srgbClr val="000000"/>
                </a:solidFill>
              </a:defRPr>
            </a:pPr>
            <a:endParaRPr dirty="0"/>
          </a:p>
        </p:txBody>
      </p:sp>
      <p:sp>
        <p:nvSpPr>
          <p:cNvPr id="213" name="TextBox 2"/>
          <p:cNvSpPr txBox="1"/>
          <p:nvPr/>
        </p:nvSpPr>
        <p:spPr>
          <a:xfrm>
            <a:off x="7011928" y="883351"/>
            <a:ext cx="9852145"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STEP BY STEP GUIDE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16" name="NewHCoClogo.png" descr="NewHCoClogo.png"/>
          <p:cNvPicPr>
            <a:picLocks noChangeAspect="1"/>
          </p:cNvPicPr>
          <p:nvPr/>
        </p:nvPicPr>
        <p:blipFill>
          <a:blip r:embed="rId2"/>
          <a:stretch>
            <a:fillRect/>
          </a:stretch>
        </p:blipFill>
        <p:spPr>
          <a:xfrm>
            <a:off x="19493884" y="8521289"/>
            <a:ext cx="5795349" cy="5795350"/>
          </a:xfrm>
          <a:prstGeom prst="rect">
            <a:avLst/>
          </a:prstGeom>
          <a:ln w="12700">
            <a:miter lim="400000"/>
          </a:ln>
        </p:spPr>
      </p:pic>
      <p:sp>
        <p:nvSpPr>
          <p:cNvPr id="217" name="- It is not always possible to determine if someone experiencing homelessness based solely on how they look.…"/>
          <p:cNvSpPr txBox="1"/>
          <p:nvPr/>
        </p:nvSpPr>
        <p:spPr>
          <a:xfrm>
            <a:off x="1149406" y="3282255"/>
            <a:ext cx="18520827" cy="9335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6000">
                <a:solidFill>
                  <a:srgbClr val="000000"/>
                </a:solidFill>
              </a:defRPr>
            </a:pPr>
            <a:br>
              <a:rPr dirty="0"/>
            </a:br>
            <a:r>
              <a:rPr dirty="0"/>
              <a:t>- It is not always possible to determine if someone experiencing homelessness based solely on how they look.</a:t>
            </a:r>
          </a:p>
          <a:p>
            <a:pPr algn="l">
              <a:defRPr sz="6000">
                <a:solidFill>
                  <a:srgbClr val="000000"/>
                </a:solidFill>
              </a:defRPr>
            </a:pPr>
            <a:r>
              <a:rPr dirty="0"/>
              <a:t>- Consider: Where do you see the person? What is the person doing? What time is it?</a:t>
            </a:r>
          </a:p>
          <a:p>
            <a:pPr algn="l">
              <a:defRPr sz="6000">
                <a:solidFill>
                  <a:srgbClr val="000000"/>
                </a:solidFill>
              </a:defRPr>
            </a:pPr>
            <a:r>
              <a:rPr dirty="0"/>
              <a:t>- Best practice: Approach everyone you see. You can use a soft, non-confrontational introduction that's easy to reverse course if the person is not experiencing homelessness.</a:t>
            </a:r>
          </a:p>
        </p:txBody>
      </p:sp>
      <p:sp>
        <p:nvSpPr>
          <p:cNvPr id="218" name="TextBox 2"/>
          <p:cNvSpPr txBox="1"/>
          <p:nvPr/>
        </p:nvSpPr>
        <p:spPr>
          <a:xfrm>
            <a:off x="7903334" y="883351"/>
            <a:ext cx="8069333"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Who to Interview?</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21" name="NewHCoClogo.png" descr="NewHCoClogo.png"/>
          <p:cNvPicPr>
            <a:picLocks noChangeAspect="1"/>
          </p:cNvPicPr>
          <p:nvPr/>
        </p:nvPicPr>
        <p:blipFill>
          <a:blip r:embed="rId2"/>
          <a:stretch>
            <a:fillRect/>
          </a:stretch>
        </p:blipFill>
        <p:spPr>
          <a:xfrm>
            <a:off x="19323763" y="8648879"/>
            <a:ext cx="5795349" cy="5795350"/>
          </a:xfrm>
          <a:prstGeom prst="rect">
            <a:avLst/>
          </a:prstGeom>
          <a:ln w="12700">
            <a:miter lim="400000"/>
          </a:ln>
        </p:spPr>
      </p:pic>
      <p:sp>
        <p:nvSpPr>
          <p:cNvPr id="222" name="- You should ALWAYS be with at least one other person.…"/>
          <p:cNvSpPr txBox="1"/>
          <p:nvPr/>
        </p:nvSpPr>
        <p:spPr>
          <a:xfrm>
            <a:off x="1149406" y="2423667"/>
            <a:ext cx="19545188" cy="11053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000">
                <a:solidFill>
                  <a:srgbClr val="000000"/>
                </a:solidFill>
              </a:defRPr>
            </a:pPr>
            <a:br/>
            <a:r>
              <a:t>- You should ALWAYS be with at least one other person.</a:t>
            </a:r>
          </a:p>
          <a:p>
            <a:pPr algn="l">
              <a:defRPr sz="6000">
                <a:solidFill>
                  <a:srgbClr val="000000"/>
                </a:solidFill>
              </a:defRPr>
            </a:pPr>
            <a:r>
              <a:t>- Keep an appropriate conversational distance from those you are interviewing. </a:t>
            </a:r>
          </a:p>
          <a:p>
            <a:pPr algn="l">
              <a:defRPr sz="6000">
                <a:solidFill>
                  <a:srgbClr val="000000"/>
                </a:solidFill>
              </a:defRPr>
            </a:pPr>
            <a:r>
              <a:t>- Maintain awareness of the space around you - where other people are, ways to get in or out of the space you're in, etc.</a:t>
            </a:r>
          </a:p>
          <a:p>
            <a:pPr algn="l">
              <a:defRPr sz="6000">
                <a:solidFill>
                  <a:srgbClr val="000000"/>
                </a:solidFill>
              </a:defRPr>
            </a:pPr>
            <a:r>
              <a:t>- Prioritize your own safety. If you don't feel safe approaching someone or going somewhere, don't go. </a:t>
            </a:r>
          </a:p>
          <a:p>
            <a:pPr algn="l">
              <a:defRPr sz="6000">
                <a:solidFill>
                  <a:srgbClr val="000000"/>
                </a:solidFill>
              </a:defRPr>
            </a:pPr>
            <a:r>
              <a:t>- Do not transport anyone other than volunteers in your personal vehicle. </a:t>
            </a:r>
          </a:p>
        </p:txBody>
      </p:sp>
      <p:sp>
        <p:nvSpPr>
          <p:cNvPr id="223" name="TextBox 2"/>
          <p:cNvSpPr txBox="1"/>
          <p:nvPr/>
        </p:nvSpPr>
        <p:spPr>
          <a:xfrm>
            <a:off x="8588687" y="883351"/>
            <a:ext cx="6698626"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YOUR SAFETY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Box 2"/>
          <p:cNvSpPr txBox="1"/>
          <p:nvPr/>
        </p:nvSpPr>
        <p:spPr>
          <a:xfrm>
            <a:off x="8588687" y="883351"/>
            <a:ext cx="6698626"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YOUR SAFETY</a:t>
            </a:r>
          </a:p>
        </p:txBody>
      </p:sp>
      <p:pic>
        <p:nvPicPr>
          <p:cNvPr id="226" name="Screen Shot 2022-02-15 at 12.57.10 PM.png" descr="Screen Shot 2022-02-15 at 12.57.10 PM.png"/>
          <p:cNvPicPr>
            <a:picLocks noChangeAspect="1"/>
          </p:cNvPicPr>
          <p:nvPr/>
        </p:nvPicPr>
        <p:blipFill>
          <a:blip r:embed="rId2"/>
          <a:stretch>
            <a:fillRect/>
          </a:stretch>
        </p:blipFill>
        <p:spPr>
          <a:xfrm>
            <a:off x="-411630" y="-281856"/>
            <a:ext cx="26117656" cy="1427971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HeartlandHOUSEDwithHCoCLogo-1.png" descr="HeartlandHOUSEDwithHCoCLogo-1.png"/>
          <p:cNvPicPr>
            <a:picLocks noChangeAspect="1"/>
          </p:cNvPicPr>
          <p:nvPr/>
        </p:nvPicPr>
        <p:blipFill>
          <a:blip r:embed="rId2"/>
          <a:stretch>
            <a:fillRect/>
          </a:stretch>
        </p:blipFill>
        <p:spPr>
          <a:xfrm>
            <a:off x="827583" y="2567880"/>
            <a:ext cx="22728834" cy="858024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6" name="NewHCoClogo.png" descr="NewHCoClogo.png"/>
          <p:cNvPicPr>
            <a:picLocks noChangeAspect="1"/>
          </p:cNvPicPr>
          <p:nvPr/>
        </p:nvPicPr>
        <p:blipFill>
          <a:blip r:embed="rId2"/>
          <a:stretch>
            <a:fillRect/>
          </a:stretch>
        </p:blipFill>
        <p:spPr>
          <a:xfrm>
            <a:off x="19323763" y="8648879"/>
            <a:ext cx="5795349" cy="5795350"/>
          </a:xfrm>
          <a:prstGeom prst="rect">
            <a:avLst/>
          </a:prstGeom>
          <a:ln w="12700">
            <a:miter lim="400000"/>
          </a:ln>
        </p:spPr>
      </p:pic>
      <p:sp>
        <p:nvSpPr>
          <p:cNvPr id="167" name="What is the PIT Count?  - A literal count of all the people experiencing homelessness in our community on a single night (i.e., at a point in time).  - Conducted by every community nationwide in the last 10 days of January at least every other year.  - A"/>
          <p:cNvSpPr txBox="1"/>
          <p:nvPr/>
        </p:nvSpPr>
        <p:spPr>
          <a:xfrm>
            <a:off x="1225606" y="3579367"/>
            <a:ext cx="19545188" cy="7420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000">
                <a:solidFill>
                  <a:srgbClr val="000000"/>
                </a:solidFill>
              </a:defRPr>
            </a:pPr>
            <a:r>
              <a:rPr b="1"/>
              <a:t>What is the PIT Count? </a:t>
            </a:r>
            <a:br/>
            <a:r>
              <a:t>- A literal count of all the people experiencing homelessness in our community on a single night (i.e., at a point in time). </a:t>
            </a:r>
            <a:br/>
            <a:r>
              <a:t>- Conducted by every community nationwide in the last 10 days of January at least every other year. </a:t>
            </a:r>
            <a:br/>
            <a:r>
              <a:t>- A "snapshot" of homelessness on this one night in our community.</a:t>
            </a:r>
          </a:p>
        </p:txBody>
      </p:sp>
      <p:sp>
        <p:nvSpPr>
          <p:cNvPr id="168" name="TextBox 2"/>
          <p:cNvSpPr txBox="1"/>
          <p:nvPr/>
        </p:nvSpPr>
        <p:spPr>
          <a:xfrm>
            <a:off x="8486665" y="883351"/>
            <a:ext cx="6902670"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PIT COUNT 101</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71" name="NewHCoClogo.png" descr="NewHCoClogo.png"/>
          <p:cNvPicPr>
            <a:picLocks noChangeAspect="1"/>
          </p:cNvPicPr>
          <p:nvPr/>
        </p:nvPicPr>
        <p:blipFill>
          <a:blip r:embed="rId2"/>
          <a:stretch>
            <a:fillRect/>
          </a:stretch>
        </p:blipFill>
        <p:spPr>
          <a:xfrm>
            <a:off x="19323763" y="8648879"/>
            <a:ext cx="5795349" cy="5795350"/>
          </a:xfrm>
          <a:prstGeom prst="rect">
            <a:avLst/>
          </a:prstGeom>
          <a:ln w="12700">
            <a:miter lim="400000"/>
          </a:ln>
        </p:spPr>
      </p:pic>
      <p:sp>
        <p:nvSpPr>
          <p:cNvPr id="172" name="Who is Counted in the PIT Count?  The U.S. Department of Housing and Urban Development's (HUD's) definition of homeless, for the purpose of the PIT count, includes two main types of homelessness:"/>
          <p:cNvSpPr txBox="1"/>
          <p:nvPr/>
        </p:nvSpPr>
        <p:spPr>
          <a:xfrm>
            <a:off x="1225606" y="4036568"/>
            <a:ext cx="19545188" cy="6506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000">
                <a:solidFill>
                  <a:srgbClr val="000000"/>
                </a:solidFill>
              </a:defRPr>
            </a:pPr>
            <a:r>
              <a:rPr b="1"/>
              <a:t>Who is Counted in the PIT Count? </a:t>
            </a:r>
            <a:br/>
            <a:r>
              <a:t>The U.S. Department of Housing and Urban Development's (HUD's) definition of homeless, for the purpose of the PIT count, includes two main types of homelessness:</a:t>
            </a:r>
            <a:br/>
            <a:endParaRPr/>
          </a:p>
        </p:txBody>
      </p:sp>
      <p:sp>
        <p:nvSpPr>
          <p:cNvPr id="173" name="TextBox 2"/>
          <p:cNvSpPr txBox="1"/>
          <p:nvPr/>
        </p:nvSpPr>
        <p:spPr>
          <a:xfrm>
            <a:off x="8486665" y="883351"/>
            <a:ext cx="6902670"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PIT COUNT 101</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76" name="NewHCoClogo.png" descr="NewHCoClogo.png"/>
          <p:cNvPicPr>
            <a:picLocks noChangeAspect="1"/>
          </p:cNvPicPr>
          <p:nvPr/>
        </p:nvPicPr>
        <p:blipFill>
          <a:blip r:embed="rId2"/>
          <a:stretch>
            <a:fillRect/>
          </a:stretch>
        </p:blipFill>
        <p:spPr>
          <a:xfrm>
            <a:off x="19323763" y="8648879"/>
            <a:ext cx="5795349" cy="5795350"/>
          </a:xfrm>
          <a:prstGeom prst="rect">
            <a:avLst/>
          </a:prstGeom>
          <a:ln w="12700">
            <a:miter lim="400000"/>
          </a:ln>
        </p:spPr>
      </p:pic>
      <p:sp>
        <p:nvSpPr>
          <p:cNvPr id="177" name="Who is Counted in the PIT Count?  Unsheltered: Individuals or families whose primary night time residence is a public place not meant for human habitation…"/>
          <p:cNvSpPr txBox="1"/>
          <p:nvPr/>
        </p:nvSpPr>
        <p:spPr>
          <a:xfrm>
            <a:off x="1200206" y="3147567"/>
            <a:ext cx="19545188" cy="9300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000">
                <a:solidFill>
                  <a:srgbClr val="000000"/>
                </a:solidFill>
              </a:defRPr>
            </a:pPr>
            <a:r>
              <a:rPr b="1"/>
              <a:t>Who is Counted in the PIT Count? </a:t>
            </a:r>
            <a:br/>
            <a:r>
              <a:rPr b="1" u="sng"/>
              <a:t>Unsheltered:</a:t>
            </a:r>
            <a:r>
              <a:t> Individuals or families whose primary night time residence is a public place not meant for human habitation</a:t>
            </a:r>
          </a:p>
          <a:p>
            <a:pPr algn="l">
              <a:defRPr sz="6000">
                <a:solidFill>
                  <a:srgbClr val="000000"/>
                </a:solidFill>
              </a:defRPr>
            </a:pPr>
            <a:r>
              <a:t>- Examples - Car, Park, Abandoned building, Bus station, Camping Ground</a:t>
            </a:r>
          </a:p>
          <a:p>
            <a:pPr algn="l">
              <a:defRPr sz="6000">
                <a:solidFill>
                  <a:srgbClr val="000000"/>
                </a:solidFill>
              </a:defRPr>
            </a:pPr>
            <a:r>
              <a:rPr b="1" u="sng"/>
              <a:t>Sheltered:</a:t>
            </a:r>
            <a:r>
              <a:t> individuals or families residing in a place dedicated to serving people who would otherwise be unsheltered</a:t>
            </a:r>
          </a:p>
          <a:p>
            <a:pPr algn="l">
              <a:defRPr sz="6000">
                <a:solidFill>
                  <a:srgbClr val="000000"/>
                </a:solidFill>
              </a:defRPr>
            </a:pPr>
            <a:r>
              <a:t>- Examples Emergency Shelters, Transitional Housing</a:t>
            </a:r>
          </a:p>
        </p:txBody>
      </p:sp>
      <p:sp>
        <p:nvSpPr>
          <p:cNvPr id="178" name="TextBox 2"/>
          <p:cNvSpPr txBox="1"/>
          <p:nvPr/>
        </p:nvSpPr>
        <p:spPr>
          <a:xfrm>
            <a:off x="8486665" y="883351"/>
            <a:ext cx="6902670"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PIT COUNT 101</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1" name="NewHCoClogo.png" descr="NewHCoClogo.png"/>
          <p:cNvPicPr>
            <a:picLocks noChangeAspect="1"/>
          </p:cNvPicPr>
          <p:nvPr/>
        </p:nvPicPr>
        <p:blipFill>
          <a:blip r:embed="rId2"/>
          <a:stretch>
            <a:fillRect/>
          </a:stretch>
        </p:blipFill>
        <p:spPr>
          <a:xfrm>
            <a:off x="19323763" y="8648879"/>
            <a:ext cx="5795349" cy="5795350"/>
          </a:xfrm>
          <a:prstGeom prst="rect">
            <a:avLst/>
          </a:prstGeom>
          <a:ln w="12700">
            <a:miter lim="400000"/>
          </a:ln>
        </p:spPr>
      </p:pic>
      <p:sp>
        <p:nvSpPr>
          <p:cNvPr id="182" name="Why do we do a PIT Count?  - To measure and monitor trends and changes in homelessness on local and national levels…"/>
          <p:cNvSpPr txBox="1"/>
          <p:nvPr/>
        </p:nvSpPr>
        <p:spPr>
          <a:xfrm>
            <a:off x="1225606" y="4036568"/>
            <a:ext cx="19545188" cy="6506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000">
                <a:solidFill>
                  <a:srgbClr val="000000"/>
                </a:solidFill>
              </a:defRPr>
            </a:pPr>
            <a:r>
              <a:rPr b="1"/>
              <a:t>Why do we do a PIT Count? </a:t>
            </a:r>
            <a:br/>
            <a:r>
              <a:t>- To measure and monitor trends and changes in homelessness on local and national levels</a:t>
            </a:r>
          </a:p>
          <a:p>
            <a:pPr algn="l">
              <a:defRPr sz="6000">
                <a:solidFill>
                  <a:srgbClr val="000000"/>
                </a:solidFill>
              </a:defRPr>
            </a:pPr>
            <a:r>
              <a:t>- To help our community understand what resources we need to strategize the best ways to use them to end homelessness</a:t>
            </a:r>
          </a:p>
          <a:p>
            <a:pPr algn="l">
              <a:defRPr sz="6000">
                <a:solidFill>
                  <a:srgbClr val="000000"/>
                </a:solidFill>
              </a:defRPr>
            </a:pPr>
            <a:r>
              <a:t>- To comply with federal regulations and requirements</a:t>
            </a:r>
          </a:p>
        </p:txBody>
      </p:sp>
      <p:sp>
        <p:nvSpPr>
          <p:cNvPr id="183" name="TextBox 2"/>
          <p:cNvSpPr txBox="1"/>
          <p:nvPr/>
        </p:nvSpPr>
        <p:spPr>
          <a:xfrm>
            <a:off x="8486665" y="883351"/>
            <a:ext cx="6902670"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PIT COUNT 101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6" name="NewHCoClogo.png" descr="NewHCoClogo.png"/>
          <p:cNvPicPr>
            <a:picLocks noChangeAspect="1"/>
          </p:cNvPicPr>
          <p:nvPr/>
        </p:nvPicPr>
        <p:blipFill>
          <a:blip r:embed="rId2"/>
          <a:stretch>
            <a:fillRect/>
          </a:stretch>
        </p:blipFill>
        <p:spPr>
          <a:xfrm>
            <a:off x="19323763" y="8648879"/>
            <a:ext cx="5795349" cy="5795350"/>
          </a:xfrm>
          <a:prstGeom prst="rect">
            <a:avLst/>
          </a:prstGeom>
          <a:ln w="12700">
            <a:miter lim="400000"/>
          </a:ln>
        </p:spPr>
      </p:pic>
      <p:sp>
        <p:nvSpPr>
          <p:cNvPr id="187" name="Surveying Tips  - Remember that you are speaking to highly vulnerable people and asking some very sensitive questions. Always lead with respect for the person you're speaking with and respect for their dignity.…"/>
          <p:cNvSpPr txBox="1"/>
          <p:nvPr/>
        </p:nvSpPr>
        <p:spPr>
          <a:xfrm>
            <a:off x="1149406" y="3325367"/>
            <a:ext cx="19545188" cy="9249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000">
                <a:solidFill>
                  <a:srgbClr val="000000"/>
                </a:solidFill>
              </a:defRPr>
            </a:pPr>
            <a:r>
              <a:rPr b="1"/>
              <a:t>Surveying Tips </a:t>
            </a:r>
            <a:br/>
            <a:r>
              <a:t>- Remember that you are speaking to highly vulnerable people and asking some very sensitive questions. Always lead with respect for the person you're speaking with and respect for their dignity.</a:t>
            </a:r>
          </a:p>
          <a:p>
            <a:pPr algn="l">
              <a:defRPr sz="6000">
                <a:solidFill>
                  <a:srgbClr val="000000"/>
                </a:solidFill>
              </a:defRPr>
            </a:pPr>
            <a:r>
              <a:t>- Everyone has the right to refuse to answer any or all of your questions.</a:t>
            </a:r>
          </a:p>
          <a:p>
            <a:pPr algn="l">
              <a:defRPr sz="6000">
                <a:solidFill>
                  <a:srgbClr val="000000"/>
                </a:solidFill>
              </a:defRPr>
            </a:pPr>
            <a:r>
              <a:t>- Ask all questions, unless the person has already given the answer to the question over the course of your conversation.</a:t>
            </a:r>
          </a:p>
        </p:txBody>
      </p:sp>
      <p:sp>
        <p:nvSpPr>
          <p:cNvPr id="188" name="TextBox 2"/>
          <p:cNvSpPr txBox="1"/>
          <p:nvPr/>
        </p:nvSpPr>
        <p:spPr>
          <a:xfrm>
            <a:off x="9122236" y="883351"/>
            <a:ext cx="5631528"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YOUR ROLE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1" name="NewHCoClogo.png" descr="NewHCoClogo.png"/>
          <p:cNvPicPr>
            <a:picLocks noChangeAspect="1"/>
          </p:cNvPicPr>
          <p:nvPr/>
        </p:nvPicPr>
        <p:blipFill>
          <a:blip r:embed="rId2"/>
          <a:stretch>
            <a:fillRect/>
          </a:stretch>
        </p:blipFill>
        <p:spPr>
          <a:xfrm>
            <a:off x="19323763" y="8648879"/>
            <a:ext cx="5795349" cy="5795350"/>
          </a:xfrm>
          <a:prstGeom prst="rect">
            <a:avLst/>
          </a:prstGeom>
          <a:ln w="12700">
            <a:miter lim="400000"/>
          </a:ln>
        </p:spPr>
      </p:pic>
      <p:sp>
        <p:nvSpPr>
          <p:cNvPr id="192" name="Surveying Tips  - Always ask questions as they are written; do not ask questions in a way that shows you think you already know the answer.…"/>
          <p:cNvSpPr txBox="1"/>
          <p:nvPr/>
        </p:nvSpPr>
        <p:spPr>
          <a:xfrm>
            <a:off x="1149406" y="4696968"/>
            <a:ext cx="19545188" cy="6506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000">
                <a:solidFill>
                  <a:srgbClr val="000000"/>
                </a:solidFill>
              </a:defRPr>
            </a:pPr>
            <a:r>
              <a:rPr b="1"/>
              <a:t>Surveying Tips </a:t>
            </a:r>
            <a:br/>
            <a:r>
              <a:t>- Always ask questions as they are written; do not ask questions in a way that shows you think you already know the answer.</a:t>
            </a:r>
            <a:br/>
            <a:endParaRPr/>
          </a:p>
          <a:p>
            <a:pPr algn="l">
              <a:defRPr sz="6000">
                <a:solidFill>
                  <a:srgbClr val="000000"/>
                </a:solidFill>
              </a:defRPr>
            </a:pPr>
            <a:r>
              <a:t>Example: Ask "How do you identify your gender?" </a:t>
            </a:r>
            <a:br/>
            <a:r>
              <a:t>Do NOT ask: "You're male, right?"</a:t>
            </a:r>
          </a:p>
        </p:txBody>
      </p:sp>
      <p:sp>
        <p:nvSpPr>
          <p:cNvPr id="193" name="TextBox 2"/>
          <p:cNvSpPr txBox="1"/>
          <p:nvPr/>
        </p:nvSpPr>
        <p:spPr>
          <a:xfrm>
            <a:off x="9122236" y="883351"/>
            <a:ext cx="5631528"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YOUR ROLE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6" name="NewHCoClogo.png" descr="NewHCoClogo.png"/>
          <p:cNvPicPr>
            <a:picLocks noChangeAspect="1"/>
          </p:cNvPicPr>
          <p:nvPr/>
        </p:nvPicPr>
        <p:blipFill>
          <a:blip r:embed="rId3"/>
          <a:stretch>
            <a:fillRect/>
          </a:stretch>
        </p:blipFill>
        <p:spPr>
          <a:xfrm>
            <a:off x="18588651" y="7916332"/>
            <a:ext cx="5795349" cy="5795350"/>
          </a:xfrm>
          <a:prstGeom prst="rect">
            <a:avLst/>
          </a:prstGeom>
          <a:ln w="12700">
            <a:miter lim="400000"/>
          </a:ln>
        </p:spPr>
      </p:pic>
      <p:sp>
        <p:nvSpPr>
          <p:cNvPr id="197" name="Step 1: Approach and Introduction - Approach the person and introduce yourself…"/>
          <p:cNvSpPr txBox="1"/>
          <p:nvPr/>
        </p:nvSpPr>
        <p:spPr>
          <a:xfrm>
            <a:off x="760291" y="4498379"/>
            <a:ext cx="19545188"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a:solidFill>
                  <a:srgbClr val="000000"/>
                </a:solidFill>
              </a:defRPr>
            </a:pPr>
            <a:r>
              <a:rPr b="1" dirty="0"/>
              <a:t>Step 1: Approach and Introduction</a:t>
            </a:r>
            <a:endParaRPr lang="en-US" b="1" dirty="0"/>
          </a:p>
          <a:p>
            <a:pPr>
              <a:defRPr sz="6000">
                <a:solidFill>
                  <a:srgbClr val="000000"/>
                </a:solidFill>
              </a:defRPr>
            </a:pPr>
            <a:br>
              <a:rPr dirty="0"/>
            </a:br>
            <a:r>
              <a:rPr dirty="0"/>
              <a:t>- Approach the person and introduce yourself</a:t>
            </a:r>
          </a:p>
          <a:p>
            <a:pPr>
              <a:defRPr sz="6000">
                <a:solidFill>
                  <a:srgbClr val="000000"/>
                </a:solidFill>
              </a:defRPr>
            </a:pPr>
            <a:r>
              <a:rPr dirty="0"/>
              <a:t>- Speak slowly, be polite, don't shout.</a:t>
            </a:r>
            <a:endParaRPr lang="en-US" dirty="0"/>
          </a:p>
          <a:p>
            <a:pPr>
              <a:defRPr sz="6000">
                <a:solidFill>
                  <a:srgbClr val="000000"/>
                </a:solidFill>
              </a:defRPr>
            </a:pPr>
            <a:r>
              <a:rPr lang="en-US" dirty="0"/>
              <a:t>- Smile</a:t>
            </a:r>
            <a:endParaRPr dirty="0"/>
          </a:p>
        </p:txBody>
      </p:sp>
      <p:sp>
        <p:nvSpPr>
          <p:cNvPr id="198" name="TextBox 2"/>
          <p:cNvSpPr txBox="1"/>
          <p:nvPr/>
        </p:nvSpPr>
        <p:spPr>
          <a:xfrm>
            <a:off x="7011928" y="883351"/>
            <a:ext cx="9852145" cy="182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STEP BY STEP GUIDE</a:t>
            </a:r>
          </a:p>
        </p:txBody>
      </p:sp>
      <p:sp>
        <p:nvSpPr>
          <p:cNvPr id="3" name="TextBox 2">
            <a:extLst>
              <a:ext uri="{FF2B5EF4-FFF2-40B4-BE49-F238E27FC236}">
                <a16:creationId xmlns:a16="http://schemas.microsoft.com/office/drawing/2014/main" id="{D173F2D7-6A0D-9AEA-670E-46C004431C1B}"/>
              </a:ext>
            </a:extLst>
          </p:cNvPr>
          <p:cNvSpPr txBox="1"/>
          <p:nvPr/>
        </p:nvSpPr>
        <p:spPr>
          <a:xfrm>
            <a:off x="760291" y="10912790"/>
            <a:ext cx="18319076"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6000">
                <a:solidFill>
                  <a:srgbClr val="000000"/>
                </a:solidFill>
              </a:defRPr>
            </a:pPr>
            <a:r>
              <a:rPr lang="en-US" sz="4800" dirty="0"/>
              <a:t>Keep in mind: Individuals sleeping outside may be dealing with active addiction, mental health concerns, and significant trauma histories.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p:cNvSpPr/>
          <p:nvPr/>
        </p:nvSpPr>
        <p:spPr>
          <a:xfrm>
            <a:off x="-127000" y="-355600"/>
            <a:ext cx="24942664" cy="3374144"/>
          </a:xfrm>
          <a:prstGeom prst="rect">
            <a:avLst/>
          </a:prstGeom>
          <a:solidFill>
            <a:srgbClr val="27279A"/>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6" name="NewHCoClogo.png" descr="NewHCoClogo.png"/>
          <p:cNvPicPr>
            <a:picLocks noChangeAspect="1"/>
          </p:cNvPicPr>
          <p:nvPr/>
        </p:nvPicPr>
        <p:blipFill>
          <a:blip r:embed="rId2"/>
          <a:stretch>
            <a:fillRect/>
          </a:stretch>
        </p:blipFill>
        <p:spPr>
          <a:xfrm>
            <a:off x="18200956" y="7666745"/>
            <a:ext cx="5795349" cy="5795350"/>
          </a:xfrm>
          <a:prstGeom prst="rect">
            <a:avLst/>
          </a:prstGeom>
          <a:ln w="12700">
            <a:miter lim="400000"/>
          </a:ln>
        </p:spPr>
      </p:pic>
      <p:sp>
        <p:nvSpPr>
          <p:cNvPr id="197" name="Step 1: Approach and Introduction - Approach the person and introduce yourself…"/>
          <p:cNvSpPr txBox="1"/>
          <p:nvPr/>
        </p:nvSpPr>
        <p:spPr>
          <a:xfrm>
            <a:off x="842243" y="5845179"/>
            <a:ext cx="1663295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6000">
                <a:solidFill>
                  <a:srgbClr val="000000"/>
                </a:solidFill>
              </a:defRPr>
            </a:pPr>
            <a:r>
              <a:rPr b="1" dirty="0"/>
              <a:t>Step 1: Approach and Introduction</a:t>
            </a:r>
            <a:br>
              <a:rPr dirty="0"/>
            </a:br>
            <a:endParaRPr lang="en-US" dirty="0"/>
          </a:p>
          <a:p>
            <a:pPr>
              <a:defRPr sz="6000">
                <a:solidFill>
                  <a:srgbClr val="000000"/>
                </a:solidFill>
              </a:defRPr>
            </a:pPr>
            <a:r>
              <a:rPr lang="en-US" sz="6000" b="1" i="0" u="none" strike="noStrike" dirty="0">
                <a:solidFill>
                  <a:srgbClr val="242424"/>
                </a:solidFill>
                <a:effectLst/>
                <a:latin typeface="Times New Roman" panose="02020603050405020304" pitchFamily="18" charset="0"/>
              </a:rPr>
              <a:t>Don’t: </a:t>
            </a:r>
            <a:r>
              <a:rPr lang="en-US" sz="6000" b="0" i="0" u="none" strike="noStrike" dirty="0">
                <a:solidFill>
                  <a:srgbClr val="242424"/>
                </a:solidFill>
                <a:effectLst/>
                <a:latin typeface="Times New Roman" panose="02020603050405020304" pitchFamily="18" charset="0"/>
              </a:rPr>
              <a:t>Sneak up or corner someone, identify yourself immediately whe</a:t>
            </a:r>
            <a:r>
              <a:rPr lang="en-US" sz="6000" dirty="0">
                <a:solidFill>
                  <a:srgbClr val="242424"/>
                </a:solidFill>
                <a:latin typeface="Times New Roman" panose="02020603050405020304" pitchFamily="18" charset="0"/>
              </a:rPr>
              <a:t>n approaching individuals</a:t>
            </a:r>
            <a:endParaRPr dirty="0"/>
          </a:p>
        </p:txBody>
      </p:sp>
      <p:sp>
        <p:nvSpPr>
          <p:cNvPr id="198" name="TextBox 2"/>
          <p:cNvSpPr txBox="1"/>
          <p:nvPr/>
        </p:nvSpPr>
        <p:spPr>
          <a:xfrm>
            <a:off x="7011928" y="883351"/>
            <a:ext cx="9852145" cy="1821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914400">
              <a:defRPr sz="7200" b="1">
                <a:solidFill>
                  <a:srgbClr val="FFFFFF"/>
                </a:solidFill>
                <a:latin typeface="Helvetica"/>
                <a:ea typeface="Helvetica"/>
                <a:cs typeface="Helvetica"/>
                <a:sym typeface="Helvetica"/>
              </a:defRPr>
            </a:lvl1pPr>
          </a:lstStyle>
          <a:p>
            <a:r>
              <a:t>STEP BY STEP GUIDE</a:t>
            </a:r>
          </a:p>
        </p:txBody>
      </p:sp>
    </p:spTree>
    <p:extLst>
      <p:ext uri="{BB962C8B-B14F-4D97-AF65-F5344CB8AC3E}">
        <p14:creationId xmlns:p14="http://schemas.microsoft.com/office/powerpoint/2010/main" val="19567253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864</Words>
  <Application>Microsoft Office PowerPoint</Application>
  <PresentationFormat>Custom</PresentationFormat>
  <Paragraphs>63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Helvetica</vt:lpstr>
      <vt:lpstr>Helvetica Neue</vt:lpstr>
      <vt:lpstr>Helvetica Neue Medium</vt:lpstr>
      <vt:lpstr>Times New Roman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Jamie Riedle</cp:lastModifiedBy>
  <cp:revision>1</cp:revision>
  <dcterms:modified xsi:type="dcterms:W3CDTF">2024-01-10T16:36:33Z</dcterms:modified>
</cp:coreProperties>
</file>